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9" r:id="rId9"/>
    <p:sldId id="275" r:id="rId10"/>
    <p:sldId id="261" r:id="rId11"/>
    <p:sldId id="262" r:id="rId12"/>
    <p:sldId id="263" r:id="rId13"/>
    <p:sldId id="270" r:id="rId14"/>
    <p:sldId id="264" r:id="rId15"/>
    <p:sldId id="268" r:id="rId16"/>
    <p:sldId id="265" r:id="rId17"/>
    <p:sldId id="273" r:id="rId18"/>
    <p:sldId id="272" r:id="rId19"/>
    <p:sldId id="258" r:id="rId20"/>
    <p:sldId id="266" r:id="rId21"/>
    <p:sldId id="27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9C90"/>
    <a:srgbClr val="5D786C"/>
    <a:srgbClr val="7BB0D3"/>
    <a:srgbClr val="99D3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1"/>
    <p:restoredTop sz="94702"/>
  </p:normalViewPr>
  <p:slideViewPr>
    <p:cSldViewPr snapToGrid="0" snapToObjects="1">
      <p:cViewPr varScale="1">
        <p:scale>
          <a:sx n="71" d="100"/>
          <a:sy n="71" d="100"/>
        </p:scale>
        <p:origin x="-102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646C-ABB4-A947-9AE4-B384C592A830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F7AC4-CC54-8A43-BA9E-FCB7370E4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9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nd back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5946"/>
            <a:ext cx="9144000" cy="6796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632" y="5174930"/>
            <a:ext cx="3650048" cy="1333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6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9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n turquoi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3843"/>
            <a:ext cx="9144000" cy="137395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0" y="5946748"/>
            <a:ext cx="2089839" cy="63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n optional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6657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12831"/>
            <a:ext cx="9144000" cy="217991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1" y="5946748"/>
            <a:ext cx="2089839" cy="63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n med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3843"/>
            <a:ext cx="9144000" cy="137395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031" y="5946748"/>
            <a:ext cx="2089839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347"/>
            <a:ext cx="10515600" cy="3742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40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530" y="2892663"/>
            <a:ext cx="4260130" cy="4353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1951348"/>
            <a:ext cx="10515600" cy="37424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76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6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6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6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1989"/>
            <a:ext cx="5157787" cy="3127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31989"/>
            <a:ext cx="5183188" cy="3127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5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28AE5-DC5E-8A40-ABDE-0275822A1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0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1348"/>
            <a:ext cx="10515600" cy="376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3EFC-F028-F44E-BF0B-4C187C531E0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959" y="5945195"/>
            <a:ext cx="208983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21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49" r:id="rId4"/>
    <p:sldLayoutId id="2147483650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200"/>
        </a:spcAft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ex_XTutfkAhXmct8KHSSWBfwQjRx6BAgBEAQ&amp;url=https://www.rncareers.ca/employer-details/2834/registered-nurses-association-of-ontario-rnao-/&amp;psig=AOvVaw3cwG3TpJmbRSSJtUvPDZH9&amp;ust=156879599969505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avidsuzuki.org/action/jobs-justice-clean-energy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reg.elections.ca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neigrnao@gmail.com" TargetMode="External"/><Relationship Id="rId2" Type="http://schemas.openxmlformats.org/officeDocument/2006/relationships/hyperlink" Target="https://www.instagram.com/davidsuzukifd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127" y="748290"/>
            <a:ext cx="11263745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Mobilizing Nurses For Climate Action: </a:t>
            </a:r>
            <a:r>
              <a:rPr lang="en-US" dirty="0"/>
              <a:t>What </a:t>
            </a:r>
            <a:r>
              <a:rPr lang="en-US" u="sng" dirty="0"/>
              <a:t>you</a:t>
            </a:r>
            <a:r>
              <a:rPr lang="en-US" dirty="0"/>
              <a:t> can do about the climate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382300"/>
            <a:ext cx="9144000" cy="679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800" b="1" dirty="0"/>
              <a:t>Gideon Forman, Climate Change Policy Analyst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800" b="1" dirty="0"/>
              <a:t>Kim </a:t>
            </a:r>
            <a:r>
              <a:rPr lang="en-US" sz="2800" b="1" dirty="0" err="1"/>
              <a:t>Jarvi</a:t>
            </a:r>
            <a:r>
              <a:rPr lang="en-US" sz="2800" b="1" dirty="0"/>
              <a:t>, RNAO Senior Economist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800" b="1" dirty="0"/>
              <a:t>Hilda </a:t>
            </a:r>
            <a:r>
              <a:rPr lang="en-US" sz="2800" b="1" dirty="0" err="1"/>
              <a:t>Swirsky</a:t>
            </a:r>
            <a:r>
              <a:rPr lang="en-US" sz="2800" b="1" dirty="0"/>
              <a:t>, ONEIG volunteer, liaison to CANE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43E432-4B26-F046-958A-1342B2203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81" y="5191757"/>
            <a:ext cx="3855597" cy="11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RNAO logo">
            <a:hlinkClick r:id="rId3"/>
            <a:extLst>
              <a:ext uri="{FF2B5EF4-FFF2-40B4-BE49-F238E27FC236}">
                <a16:creationId xmlns:a16="http://schemas.microsoft.com/office/drawing/2014/main" xmlns="" id="{5A83660D-68EC-274F-8E6E-749BE87F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460" y="5008162"/>
            <a:ext cx="2750993" cy="15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03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5A532-9982-0345-864C-59D022AB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tool for nurses – The </a:t>
            </a:r>
            <a:r>
              <a:rPr lang="en-US" dirty="0"/>
              <a:t>Climate Crisis – NEJM  </a:t>
            </a:r>
            <a:r>
              <a:rPr lang="en-US" b="1" dirty="0"/>
              <a:t>Aug 22,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79484C-CD9D-B249-8948-D011FE83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44" y="1642069"/>
            <a:ext cx="9711911" cy="48508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570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Climate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90688"/>
            <a:ext cx="4648200" cy="4553955"/>
          </a:xfrm>
        </p:spPr>
        <p:txBody>
          <a:bodyPr numCol="1">
            <a:normAutofit fontScale="62500" lnSpcReduction="20000"/>
          </a:bodyPr>
          <a:lstStyle/>
          <a:p>
            <a:pPr fontAlgn="base"/>
            <a:r>
              <a:rPr lang="en-US" dirty="0"/>
              <a:t>The situation is serious but </a:t>
            </a:r>
            <a:r>
              <a:rPr lang="en-US" b="1" dirty="0"/>
              <a:t>not hopeless.</a:t>
            </a:r>
            <a:r>
              <a:rPr lang="en-US" dirty="0"/>
              <a:t> We can still avert the worst!​</a:t>
            </a:r>
          </a:p>
          <a:p>
            <a:pPr fontAlgn="base"/>
            <a:r>
              <a:rPr lang="en-US" dirty="0"/>
              <a:t>Scientist Michael Mann: "If the world acts now to quickly get off the business-as-usual treadmill and significantly lower carbon emissions, we can avoid a catastrophic two degrees Celsius...warming."</a:t>
            </a:r>
            <a:r>
              <a:rPr lang="en-US" sz="1100" dirty="0"/>
              <a:t> (Sci Am March 2019) ​</a:t>
            </a:r>
          </a:p>
          <a:p>
            <a:pPr fontAlgn="base"/>
            <a:r>
              <a:rPr lang="en-US" dirty="0"/>
              <a:t>Good news: we already have many of the</a:t>
            </a:r>
            <a:r>
              <a:rPr lang="en-US" i="1" dirty="0"/>
              <a:t> </a:t>
            </a:r>
            <a:r>
              <a:rPr lang="en-US" dirty="0"/>
              <a:t>solutions, like non-emitting transport (electric cars, walking, cycling) and phasing out coal power.  ​</a:t>
            </a:r>
          </a:p>
        </p:txBody>
      </p:sp>
      <p:pic>
        <p:nvPicPr>
          <p:cNvPr id="7170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5CF25A03-356A-054C-A3D7-1B36127C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977" y="0"/>
            <a:ext cx="6170023" cy="5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717083-EAAC-A249-A2E3-FC2D830F871F}"/>
              </a:ext>
            </a:extLst>
          </p:cNvPr>
          <p:cNvSpPr/>
          <p:nvPr/>
        </p:nvSpPr>
        <p:spPr>
          <a:xfrm>
            <a:off x="5956662" y="55706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Green Energy Futures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21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FC74-B128-1F42-8C8C-8A0A1133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RNAO’s Federal Election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46502-46FC-EC41-84E4-9A0F86867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CA" dirty="0"/>
              <a:t>RNAO urges nurses and the public to vote for candidates that commit to developing and implementing a comprehensive climate action plan that includes:</a:t>
            </a:r>
          </a:p>
          <a:p>
            <a:pPr fontAlgn="base"/>
            <a:r>
              <a:rPr lang="en-CA" b="1" dirty="0"/>
              <a:t>Establishing greenhouse gas emission targets consistent with current scientific evidence</a:t>
            </a:r>
            <a:endParaRPr lang="en-CA" dirty="0"/>
          </a:p>
          <a:p>
            <a:pPr fontAlgn="base"/>
            <a:r>
              <a:rPr lang="en-CA" b="1" dirty="0"/>
              <a:t>Strengthening the national carbon pricing regime</a:t>
            </a:r>
            <a:endParaRPr lang="en-CA" dirty="0"/>
          </a:p>
          <a:p>
            <a:pPr fontAlgn="base"/>
            <a:r>
              <a:rPr lang="en-CA" b="1" dirty="0"/>
              <a:t>Phasing out fossil fuel subsidies</a:t>
            </a:r>
            <a:endParaRPr lang="en-CA" dirty="0"/>
          </a:p>
          <a:p>
            <a:pPr fontAlgn="base"/>
            <a:r>
              <a:rPr lang="en-CA" b="1" dirty="0"/>
              <a:t>Investing in green infrastructure, including public transit and active transportation</a:t>
            </a:r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B798BD-FEA3-794A-91C1-CB8DA8712781}"/>
              </a:ext>
            </a:extLst>
          </p:cNvPr>
          <p:cNvSpPr txBox="1"/>
          <p:nvPr/>
        </p:nvSpPr>
        <p:spPr>
          <a:xfrm>
            <a:off x="5295014" y="5908100"/>
            <a:ext cx="63370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b="1" dirty="0"/>
              <a:t>Visit: </a:t>
            </a:r>
            <a:r>
              <a:rPr lang="en-CA" sz="3200" dirty="0"/>
              <a:t>rnao.ca/federal-election-2019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1674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988" y="365125"/>
            <a:ext cx="4913811" cy="1325563"/>
          </a:xfrm>
        </p:spPr>
        <p:txBody>
          <a:bodyPr/>
          <a:lstStyle/>
          <a:p>
            <a:r>
              <a:rPr lang="en-CA" dirty="0"/>
              <a:t>How YOU can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78247" y="1658902"/>
            <a:ext cx="5913753" cy="4802187"/>
          </a:xfrm>
        </p:spPr>
        <p:txBody>
          <a:bodyPr numCol="1">
            <a:noAutofit/>
          </a:bodyPr>
          <a:lstStyle/>
          <a:p>
            <a:pPr fontAlgn="base"/>
            <a:r>
              <a:rPr lang="en-US" sz="1800" dirty="0"/>
              <a:t>Individual lifestyle changes (walking/riding bike, reducing meat consumption, avoid flying) are important BUT must be coupled with political change.</a:t>
            </a:r>
          </a:p>
          <a:p>
            <a:pPr fontAlgn="base"/>
            <a:r>
              <a:rPr lang="en-US" sz="1800" dirty="0"/>
              <a:t>Write a letter to the editor urging climate action.  ​</a:t>
            </a:r>
          </a:p>
          <a:p>
            <a:pPr fontAlgn="base"/>
            <a:r>
              <a:rPr lang="en-US" sz="1800" dirty="0"/>
              <a:t>Join Fridays for Future or another local group. ​</a:t>
            </a:r>
          </a:p>
          <a:p>
            <a:pPr fontAlgn="base"/>
            <a:r>
              <a:rPr lang="en-US" sz="1800" dirty="0"/>
              <a:t>Talk to family and friends about the climate crisis. ​</a:t>
            </a:r>
          </a:p>
          <a:p>
            <a:pPr fontAlgn="base"/>
            <a:r>
              <a:rPr lang="en-US" sz="1800" dirty="0"/>
              <a:t>Demand climate solutions this election. See </a:t>
            </a:r>
            <a:r>
              <a:rPr lang="en-US" sz="1800" u="sng" dirty="0">
                <a:hlinkClick r:id="rId2"/>
              </a:rPr>
              <a:t>https://davidsuzuki.org/action/jobs-justice-clean-energy/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b="1" dirty="0"/>
              <a:t>Vote in the federal election!</a:t>
            </a:r>
            <a:r>
              <a:rPr lang="en-US" sz="1800" dirty="0"/>
              <a:t> Protect loved ones by casting a ballot </a:t>
            </a:r>
            <a:r>
              <a:rPr lang="en-US" sz="1800" b="1" dirty="0"/>
              <a:t>Oct. 21. </a:t>
            </a:r>
            <a:r>
              <a:rPr lang="en-US" sz="1800" dirty="0"/>
              <a:t> ​</a:t>
            </a:r>
          </a:p>
        </p:txBody>
      </p:sp>
      <p:pic>
        <p:nvPicPr>
          <p:cNvPr id="8194" name="Picture 2" descr="/var/folders/1p/4bk6tv7n2kd4mrpssmnb_jc00000gq/T/com.microsoft.Powerpoint/WebArchiveCopyPasteTempFiles/Z">
            <a:extLst>
              <a:ext uri="{FF2B5EF4-FFF2-40B4-BE49-F238E27FC236}">
                <a16:creationId xmlns:a16="http://schemas.microsoft.com/office/drawing/2014/main" xmlns="" id="{DD79C8E8-D863-A147-AF86-9581B114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2360" y="0"/>
            <a:ext cx="755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E1EBB1-07C3-944F-AFB3-2F46A1B9E601}"/>
              </a:ext>
            </a:extLst>
          </p:cNvPr>
          <p:cNvSpPr/>
          <p:nvPr/>
        </p:nvSpPr>
        <p:spPr>
          <a:xfrm>
            <a:off x="6038713" y="66117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David Suzuki Foundation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2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945C2-6ED9-8742-AF71-E5426B6B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Make It Better </a:t>
            </a:r>
            <a:r>
              <a:rPr lang="en-US" dirty="0"/>
              <a:t>OPHA Campaign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4D4C47-BE8F-C84A-9C2F-8B5A7111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80" y="1545373"/>
            <a:ext cx="8906835" cy="43627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B6233E-9243-5845-ACDB-204C0C8583FC}"/>
              </a:ext>
            </a:extLst>
          </p:cNvPr>
          <p:cNvSpPr txBox="1"/>
          <p:nvPr/>
        </p:nvSpPr>
        <p:spPr>
          <a:xfrm>
            <a:off x="6485861" y="6115427"/>
            <a:ext cx="51461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b="1" dirty="0"/>
              <a:t>Visit: makeitbetterontario.ca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408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069D39-BBE4-274C-BB19-6511523D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8" y="510051"/>
            <a:ext cx="11390243" cy="58378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3592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 October 21, be sure to vote!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951348"/>
            <a:ext cx="7541029" cy="374244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Register</a:t>
            </a:r>
            <a:r>
              <a:rPr lang="en-US" dirty="0"/>
              <a:t> to vote – it's quick and easy. Visit </a:t>
            </a:r>
            <a:r>
              <a:rPr lang="en-US" u="sng" dirty="0">
                <a:hlinkClick r:id="rId2"/>
              </a:rPr>
              <a:t>https://ereg.elections.ca/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Make </a:t>
            </a:r>
            <a:r>
              <a:rPr lang="en-US" b="1" dirty="0"/>
              <a:t>voting plan</a:t>
            </a:r>
            <a:r>
              <a:rPr lang="en-US" dirty="0"/>
              <a:t>: ​</a:t>
            </a:r>
          </a:p>
          <a:p>
            <a:pPr fontAlgn="base"/>
            <a:r>
              <a:rPr lang="en-US" dirty="0"/>
              <a:t>A) Find buddy — right now! — to vote with ​</a:t>
            </a:r>
          </a:p>
          <a:p>
            <a:pPr fontAlgn="base"/>
            <a:r>
              <a:rPr lang="en-US" dirty="0"/>
              <a:t>B) Decide what time you'll vote (ideally in advance poll)​</a:t>
            </a:r>
          </a:p>
          <a:p>
            <a:pPr fontAlgn="base"/>
            <a:r>
              <a:rPr lang="en-US" dirty="0"/>
              <a:t>C) Find out voting location​</a:t>
            </a:r>
          </a:p>
          <a:p>
            <a:pPr fontAlgn="base"/>
            <a:r>
              <a:rPr lang="en-US" dirty="0"/>
              <a:t>D) Tell friends you're voting!​</a:t>
            </a:r>
          </a:p>
        </p:txBody>
      </p:sp>
      <p:pic>
        <p:nvPicPr>
          <p:cNvPr id="4" name="Picture 2" descr="Nurses Vote image">
            <a:extLst>
              <a:ext uri="{FF2B5EF4-FFF2-40B4-BE49-F238E27FC236}">
                <a16:creationId xmlns:a16="http://schemas.microsoft.com/office/drawing/2014/main" xmlns="" id="{701A3689-A5FC-7A46-8D55-334D6A95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1207" y="2268741"/>
            <a:ext cx="3669668" cy="27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83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1686"/>
          </a:xfrm>
        </p:spPr>
        <p:txBody>
          <a:bodyPr>
            <a:noAutofit/>
          </a:bodyPr>
          <a:lstStyle/>
          <a:p>
            <a:pPr algn="ctr"/>
            <a:r>
              <a:rPr lang="en-CA" sz="11000" dirty="0"/>
              <a:t/>
            </a:r>
            <a:br>
              <a:rPr lang="en-CA" sz="11000" dirty="0"/>
            </a:br>
            <a:r>
              <a:rPr lang="en-CA" sz="11000" dirty="0">
                <a:solidFill>
                  <a:srgbClr val="7BB0D3"/>
                </a:solidFill>
              </a:rPr>
              <a:t>Text</a:t>
            </a:r>
            <a:r>
              <a:rPr lang="en-CA" sz="11000" dirty="0"/>
              <a:t> VOTE19</a:t>
            </a:r>
            <a:br>
              <a:rPr lang="en-CA" sz="11000" dirty="0"/>
            </a:br>
            <a:r>
              <a:rPr lang="en-CA" sz="11000" dirty="0">
                <a:solidFill>
                  <a:srgbClr val="7BB0D3"/>
                </a:solidFill>
              </a:rPr>
              <a:t>to</a:t>
            </a:r>
            <a:r>
              <a:rPr lang="en-CA" sz="11000" dirty="0"/>
              <a:t> 39 39 39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3709852"/>
            <a:ext cx="10515600" cy="2232132"/>
          </a:xfrm>
        </p:spPr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en-US" sz="5100" dirty="0"/>
              <a:t>for text message updates from the David Suzuki Foundation.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sz="3300" i="1" dirty="0"/>
              <a:t>Standard data and message rates may apply.</a:t>
            </a:r>
          </a:p>
          <a:p>
            <a:pPr marL="0" indent="0" algn="ctr" fontAlgn="base">
              <a:buNone/>
            </a:pPr>
            <a:r>
              <a:rPr lang="en-US" sz="3300" i="1" dirty="0"/>
              <a:t>Text STOP to quit or HELP for information.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73761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4E22F-3DF7-A44E-829B-D1CCE67C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Action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6AA98-8CA6-5A4C-946D-992F1A75B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all need to spread the word and encourage climate action!</a:t>
            </a:r>
          </a:p>
          <a:p>
            <a:r>
              <a:rPr lang="en-US" dirty="0"/>
              <a:t>Toolkit includes: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generic version </a:t>
            </a:r>
            <a:r>
              <a:rPr lang="en-US" dirty="0"/>
              <a:t>of this presentation. </a:t>
            </a:r>
          </a:p>
          <a:p>
            <a:pPr lvl="1"/>
            <a:r>
              <a:rPr lang="en-US" b="1" dirty="0"/>
              <a:t>Reference list </a:t>
            </a:r>
            <a:r>
              <a:rPr lang="en-US" dirty="0"/>
              <a:t>of advocacy tools to help you effective engage (i.e. how to write letter to editor)</a:t>
            </a:r>
          </a:p>
          <a:p>
            <a:r>
              <a:rPr lang="en-US" dirty="0"/>
              <a:t>Toolkit to be sent to all webinar participants! </a:t>
            </a:r>
            <a:r>
              <a:rPr lang="en-US" b="1" i="1" dirty="0"/>
              <a:t>Share your kit!</a:t>
            </a:r>
          </a:p>
        </p:txBody>
      </p:sp>
    </p:spTree>
    <p:extLst>
      <p:ext uri="{BB962C8B-B14F-4D97-AF65-F5344CB8AC3E}">
        <p14:creationId xmlns:p14="http://schemas.microsoft.com/office/powerpoint/2010/main" xmlns="" val="246241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371600"/>
            <a:ext cx="9261764" cy="432219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dirty="0"/>
              <a:t>Happy to answer any questions.​</a:t>
            </a:r>
          </a:p>
          <a:p>
            <a:pPr marL="0" indent="0" fontAlgn="base">
              <a:buNone/>
            </a:pPr>
            <a:r>
              <a:rPr lang="en-US" b="1" dirty="0"/>
              <a:t>Follow the David Suzuki Foundation on: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Facebook @</a:t>
            </a:r>
            <a:r>
              <a:rPr lang="en-US" dirty="0" err="1"/>
              <a:t>DavidSuzukiFoundation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Twitter @</a:t>
            </a:r>
            <a:r>
              <a:rPr lang="en-US" dirty="0" err="1"/>
              <a:t>DavidSuzukiFDN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US" dirty="0"/>
              <a:t>Instagram: </a:t>
            </a:r>
            <a:r>
              <a:rPr lang="en-US" u="sng" dirty="0">
                <a:hlinkClick r:id="rId2"/>
              </a:rPr>
              <a:t>@davidsuzukifdn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b="1" dirty="0"/>
              <a:t>Find out more about volunteering with ONEIG!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oneigrnao@gmail.com</a:t>
            </a:r>
            <a:endParaRPr lang="en-US" dirty="0"/>
          </a:p>
          <a:p>
            <a:r>
              <a:rPr lang="en-US" dirty="0"/>
              <a:t>Facebook</a:t>
            </a:r>
            <a:r>
              <a:rPr lang="en-CA" dirty="0"/>
              <a:t>  @ONEIGRNAO</a:t>
            </a:r>
            <a:endParaRPr lang="en-US" dirty="0"/>
          </a:p>
          <a:p>
            <a:pPr marL="0" indent="0" fontAlgn="base">
              <a:buNone/>
            </a:pPr>
            <a:r>
              <a:rPr lang="en-US" sz="1400" dirty="0"/>
              <a:t>Thanks to Dr. Scott Findlay (University of Ottawa) for his "All-party climate caucus briefing: Potential impacts of climate change on the health of Canadians" which proved useful in preparing this presentation. 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E5B81-5462-AA46-8284-C5297A425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8421"/>
            <a:ext cx="5725468" cy="1760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614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828516"/>
            <a:ext cx="4632325" cy="4121906"/>
          </a:xfrm>
        </p:spPr>
        <p:txBody>
          <a:bodyPr numCol="1">
            <a:noAutofit/>
          </a:bodyPr>
          <a:lstStyle/>
          <a:p>
            <a:r>
              <a:rPr lang="en-CA" sz="2000" b="1" dirty="0"/>
              <a:t>Inspiration for nurses from students as environmental advocates</a:t>
            </a:r>
            <a:endParaRPr lang="en-CA" sz="2000" dirty="0"/>
          </a:p>
          <a:p>
            <a:r>
              <a:rPr lang="en-CA" sz="2000" b="1" dirty="0"/>
              <a:t>Overview of climate change –timelines for mitigation action</a:t>
            </a:r>
          </a:p>
          <a:p>
            <a:r>
              <a:rPr lang="en-CA" sz="2000" b="1" dirty="0"/>
              <a:t>Health impacts</a:t>
            </a:r>
          </a:p>
          <a:p>
            <a:r>
              <a:rPr lang="en-CA" sz="2000" b="1" dirty="0"/>
              <a:t>Climate solutions and what you can do (Hint: vote!)</a:t>
            </a:r>
          </a:p>
          <a:p>
            <a:endParaRPr lang="en-CA" sz="2000" b="1" dirty="0"/>
          </a:p>
        </p:txBody>
      </p:sp>
      <p:pic>
        <p:nvPicPr>
          <p:cNvPr id="1026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B282766E-1CDA-E747-A0D4-63346E295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2" b="8856"/>
          <a:stretch/>
        </p:blipFill>
        <p:spPr bwMode="auto">
          <a:xfrm>
            <a:off x="6721475" y="0"/>
            <a:ext cx="4632325" cy="57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CA5C17-C469-2A47-B3C6-D018C3599C63}"/>
              </a:ext>
            </a:extLst>
          </p:cNvPr>
          <p:cNvSpPr/>
          <p:nvPr/>
        </p:nvSpPr>
        <p:spPr>
          <a:xfrm>
            <a:off x="6632310" y="5746778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David Suzuki Foundation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6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512" y="365125"/>
            <a:ext cx="6537279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Students as environmental advocates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04512" y="1951348"/>
            <a:ext cx="5949288" cy="4108258"/>
          </a:xfrm>
        </p:spPr>
        <p:txBody>
          <a:bodyPr numCol="1">
            <a:normAutofit fontScale="62500" lnSpcReduction="20000"/>
          </a:bodyPr>
          <a:lstStyle/>
          <a:p>
            <a:r>
              <a:rPr lang="en-CA" dirty="0"/>
              <a:t>Great news: </a:t>
            </a:r>
            <a:r>
              <a:rPr lang="en-CA" u="sng" dirty="0"/>
              <a:t>youth</a:t>
            </a:r>
            <a:r>
              <a:rPr lang="en-CA" dirty="0"/>
              <a:t> climate action builds momentum!​</a:t>
            </a:r>
          </a:p>
          <a:p>
            <a:r>
              <a:rPr lang="en-CA" dirty="0"/>
              <a:t>Huge inspiration is Greta Thunberg, 16-year-old Swede who launched "school strike" because her gov't wasn't doing enough to cut emissions. Nominated for Nobel Prize.​</a:t>
            </a:r>
          </a:p>
          <a:p>
            <a:r>
              <a:rPr lang="en-CA" dirty="0"/>
              <a:t>Students in over 100 countries now doing "</a:t>
            </a:r>
            <a:r>
              <a:rPr lang="en-CA" u="sng" dirty="0"/>
              <a:t>Fridays for Future</a:t>
            </a:r>
            <a:r>
              <a:rPr lang="en-CA" dirty="0"/>
              <a:t>" rallies to make climate a priority.   ​</a:t>
            </a:r>
          </a:p>
          <a:p>
            <a:r>
              <a:rPr lang="en-CA" dirty="0"/>
              <a:t>Take-away: Never underestimate your power. If you speak out – and vote – we can become a thriving, low-carbon society!</a:t>
            </a:r>
            <a:endParaRPr lang="en-CA" sz="2600" dirty="0"/>
          </a:p>
        </p:txBody>
      </p:sp>
      <p:pic>
        <p:nvPicPr>
          <p:cNvPr id="2050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DD551A7C-1513-A943-8723-3D52C731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219"/>
          <a:stretch/>
        </p:blipFill>
        <p:spPr bwMode="auto">
          <a:xfrm>
            <a:off x="-718456" y="0"/>
            <a:ext cx="5800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3551CD-C069-A241-AF57-D2BDC4BFAA90}"/>
              </a:ext>
            </a:extLst>
          </p:cNvPr>
          <p:cNvSpPr/>
          <p:nvPr/>
        </p:nvSpPr>
        <p:spPr>
          <a:xfrm>
            <a:off x="5096935" y="6502597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anderspangpang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(Wikimedia commons)​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5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climate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199" y="1690687"/>
            <a:ext cx="4798325" cy="5310614"/>
          </a:xfrm>
        </p:spPr>
        <p:txBody>
          <a:bodyPr numCol="1">
            <a:normAutofit fontScale="47500" lnSpcReduction="20000"/>
          </a:bodyPr>
          <a:lstStyle/>
          <a:p>
            <a:pPr fontAlgn="base"/>
            <a:r>
              <a:rPr lang="en-US" sz="4500" b="1" dirty="0"/>
              <a:t>Defining challenge </a:t>
            </a:r>
            <a:r>
              <a:rPr lang="en-US" sz="4500" dirty="0"/>
              <a:t>of our age. Science foresees over 3 C warming this century, which could be "catastrophic."</a:t>
            </a:r>
            <a:r>
              <a:rPr lang="en-US" dirty="0"/>
              <a:t> </a:t>
            </a:r>
            <a:r>
              <a:rPr lang="en-US" sz="2100" dirty="0"/>
              <a:t>(Scientific American, Jan 2019) ​</a:t>
            </a:r>
          </a:p>
          <a:p>
            <a:pPr fontAlgn="base"/>
            <a:r>
              <a:rPr lang="en-US" sz="3800" dirty="0"/>
              <a:t>New prediction: "Threats to people's health and safety will increase, storm damage will get more extensive and crops needed to feed a rising population will be ruined.” </a:t>
            </a:r>
            <a:r>
              <a:rPr lang="en-US" sz="2100" dirty="0"/>
              <a:t>(Prediction for 2050. Michael Mann, Scientific American, March 2019)​</a:t>
            </a:r>
          </a:p>
          <a:p>
            <a:pPr fontAlgn="base"/>
            <a:r>
              <a:rPr lang="en-US" sz="3800" dirty="0"/>
              <a:t>“Migrations forced by climate change could very well become the most important </a:t>
            </a:r>
            <a:r>
              <a:rPr lang="en-US" sz="3800" b="1" dirty="0"/>
              <a:t>humanitarian challenge </a:t>
            </a:r>
            <a:r>
              <a:rPr lang="en-US" sz="3800" dirty="0"/>
              <a:t>of the 21</a:t>
            </a:r>
            <a:r>
              <a:rPr lang="en-US" sz="3800" baseline="30000" dirty="0"/>
              <a:t>st</a:t>
            </a:r>
            <a:r>
              <a:rPr lang="en-US" sz="3800" dirty="0"/>
              <a:t> century.” </a:t>
            </a:r>
            <a:r>
              <a:rPr lang="en-US" sz="2100" dirty="0"/>
              <a:t>(Scientific American, January 2011)​</a:t>
            </a:r>
          </a:p>
        </p:txBody>
      </p:sp>
      <p:pic>
        <p:nvPicPr>
          <p:cNvPr id="3074" name="Picture 2" descr="/var/folders/1p/4bk6tv7n2kd4mrpssmnb_jc00000gq/T/com.microsoft.Powerpoint/WebArchiveCopyPasteTempFiles/9k=">
            <a:extLst>
              <a:ext uri="{FF2B5EF4-FFF2-40B4-BE49-F238E27FC236}">
                <a16:creationId xmlns:a16="http://schemas.microsoft.com/office/drawing/2014/main" xmlns="" id="{B8654227-A482-1E41-87D5-185910208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6" t="16734" r="5309" b="4122"/>
          <a:stretch/>
        </p:blipFill>
        <p:spPr bwMode="auto">
          <a:xfrm>
            <a:off x="5941326" y="1690687"/>
            <a:ext cx="6250674" cy="3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53A219-4B7F-8B49-ABF8-E99C930E2F64}"/>
              </a:ext>
            </a:extLst>
          </p:cNvPr>
          <p:cNvSpPr/>
          <p:nvPr/>
        </p:nvSpPr>
        <p:spPr>
          <a:xfrm>
            <a:off x="5851542" y="5607594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Quarrie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Photography​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4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FC07F-C259-624D-9671-B221BA18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 for mitigation action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C2C72D6-97CF-684C-BD3C-27C262EFD0A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734844" y="1690687"/>
                <a:ext cx="7032171" cy="423718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Intergovernmental Panel on Climate Change (IPCC) examined impact of 1.5 and 2.0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C warming in report released fall 2018</a:t>
                </a:r>
              </a:p>
              <a:p>
                <a:pPr lvl="1"/>
                <a:r>
                  <a:rPr lang="en-US" sz="1800" dirty="0"/>
                  <a:t>Conclusions: </a:t>
                </a:r>
              </a:p>
              <a:p>
                <a:pPr lvl="2"/>
                <a:r>
                  <a:rPr lang="en-US" sz="1800" dirty="0"/>
                  <a:t>1.5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/>
                  <a:t>C would amplify all the effects we are experiencing now</a:t>
                </a:r>
              </a:p>
              <a:p>
                <a:pPr lvl="2"/>
                <a:r>
                  <a:rPr lang="en-US" sz="1800" dirty="0"/>
                  <a:t>2.0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/>
                  <a:t>C impacts far greater for ecological systems and human health</a:t>
                </a:r>
              </a:p>
              <a:p>
                <a:pPr lvl="1"/>
                <a:r>
                  <a:rPr lang="en-US" sz="1800" dirty="0"/>
                  <a:t>Example: with 2.0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1800" dirty="0"/>
                  <a:t>C warming, several hundred million more people would be exposed to climate related risks and susceptible to poverty by 2050</a:t>
                </a:r>
              </a:p>
              <a:p>
                <a:pPr lvl="1"/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2C72D6-97CF-684C-BD3C-27C262EFD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734844" y="1690687"/>
                <a:ext cx="7032171" cy="4237181"/>
              </a:xfrm>
              <a:blipFill>
                <a:blip r:embed="rId2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193967-986C-DB4D-9796-5A73989B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71" y="1690687"/>
            <a:ext cx="3828009" cy="384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BFD09B-6A28-114F-95B7-4CB34D61CA63}"/>
              </a:ext>
            </a:extLst>
          </p:cNvPr>
          <p:cNvSpPr/>
          <p:nvPr/>
        </p:nvSpPr>
        <p:spPr>
          <a:xfrm>
            <a:off x="7870371" y="5607057"/>
            <a:ext cx="3240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Photosforclass.com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, Wikimedia commons​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1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450BB-5CEF-504E-A37E-92C20A59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 for mitigation action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81CC04-2235-4146-8D21-368C9768CC0E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838200" y="1557779"/>
                <a:ext cx="6134100" cy="37424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Paris Agreement 2015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Under the United Nations Framework Convention on Climate Change 197 signatory countries agreed to hold global warming below 2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°</a:t>
                </a:r>
                <a:r>
                  <a:rPr lang="en-US" sz="2000" dirty="0"/>
                  <a:t>C and pursue efforts to limit global warming to 1.5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000" dirty="0"/>
                  <a:t>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We are 11 years from 1.5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n-US" sz="2000" b="1" dirty="0"/>
                  <a:t>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/>
                  <a:t>Current trajectories have world on course for 2.6 to 4.8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b="1" dirty="0"/>
                  <a:t>C of warming by 2100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/>
                  <a:t>To prevent 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C, the IPCC concluded to 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Cut emissions by 45% by 2030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Cut emissions to zero by 2050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81CC04-2235-4146-8D21-368C9768C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838200" y="1557779"/>
                <a:ext cx="6134100" cy="3742442"/>
              </a:xfrm>
              <a:blipFill>
                <a:blip r:embed="rId2"/>
                <a:stretch>
                  <a:fillRect l="-1033" t="-678" r="-124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014E8B-4668-8740-9C4C-EAB3784C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18" y="1557779"/>
            <a:ext cx="4448611" cy="417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B6BECD-2C6A-AE44-8E9E-C6C0D7B30153}"/>
              </a:ext>
            </a:extLst>
          </p:cNvPr>
          <p:cNvSpPr txBox="1"/>
          <p:nvPr/>
        </p:nvSpPr>
        <p:spPr>
          <a:xfrm>
            <a:off x="6792686" y="6025243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IPCC FAQ</a:t>
            </a:r>
          </a:p>
        </p:txBody>
      </p:sp>
    </p:spTree>
    <p:extLst>
      <p:ext uri="{BB962C8B-B14F-4D97-AF65-F5344CB8AC3E}">
        <p14:creationId xmlns:p14="http://schemas.microsoft.com/office/powerpoint/2010/main" xmlns="" val="156085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air and heat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75566" y="2063931"/>
            <a:ext cx="5016137" cy="3742442"/>
          </a:xfrm>
        </p:spPr>
        <p:txBody>
          <a:bodyPr numCol="1">
            <a:normAutofit fontScale="70000" lnSpcReduction="20000"/>
          </a:bodyPr>
          <a:lstStyle/>
          <a:p>
            <a:pPr fontAlgn="base"/>
            <a:r>
              <a:rPr lang="en-US" dirty="0"/>
              <a:t>More </a:t>
            </a:r>
            <a:r>
              <a:rPr lang="en-US" b="1" dirty="0"/>
              <a:t>smog,</a:t>
            </a:r>
            <a:r>
              <a:rPr lang="en-US" dirty="0"/>
              <a:t> and particulate matter in smog is cause of lung cancer.  ​</a:t>
            </a:r>
          </a:p>
          <a:p>
            <a:pPr fontAlgn="base"/>
            <a:r>
              <a:rPr lang="en-US" dirty="0"/>
              <a:t>More </a:t>
            </a:r>
            <a:r>
              <a:rPr lang="en-US" b="1" dirty="0"/>
              <a:t>heat-wave deaths</a:t>
            </a:r>
            <a:r>
              <a:rPr lang="en-US" dirty="0"/>
              <a:t>. (Already happening: In 2003, heat killed over 30,000 Europeans.)​</a:t>
            </a:r>
          </a:p>
          <a:p>
            <a:pPr fontAlgn="base"/>
            <a:r>
              <a:rPr lang="en-US" dirty="0"/>
              <a:t>Lesser-known finding: </a:t>
            </a:r>
            <a:r>
              <a:rPr lang="en-US" b="1" dirty="0"/>
              <a:t>heat reduces productivity</a:t>
            </a:r>
            <a:r>
              <a:rPr lang="en-US" dirty="0"/>
              <a:t>. Over </a:t>
            </a:r>
            <a:r>
              <a:rPr lang="en-US" b="1" dirty="0"/>
              <a:t>150B</a:t>
            </a:r>
            <a:r>
              <a:rPr lang="en-US" dirty="0"/>
              <a:t> hours of </a:t>
            </a:r>
            <a:r>
              <a:rPr lang="en-US" dirty="0" err="1"/>
              <a:t>labour</a:t>
            </a:r>
            <a:r>
              <a:rPr lang="en-US" dirty="0"/>
              <a:t>, mostly in agriculture, lost to heat in 2017. </a:t>
            </a:r>
            <a:r>
              <a:rPr lang="en-US" sz="1400" dirty="0"/>
              <a:t>(Lancet, Dec 2018)​</a:t>
            </a:r>
          </a:p>
        </p:txBody>
      </p:sp>
      <p:pic>
        <p:nvPicPr>
          <p:cNvPr id="4098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67BABCE0-64E3-C64D-859B-A39F0C9AF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6" t="10666" r="-8206" b="12952"/>
          <a:stretch/>
        </p:blipFill>
        <p:spPr bwMode="auto">
          <a:xfrm>
            <a:off x="0" y="1619794"/>
            <a:ext cx="7553325" cy="5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CDD81D-DAF8-D14A-95C1-35B0D2A573B7}"/>
              </a:ext>
            </a:extLst>
          </p:cNvPr>
          <p:cNvSpPr/>
          <p:nvPr/>
        </p:nvSpPr>
        <p:spPr>
          <a:xfrm>
            <a:off x="6949441" y="6611779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Ben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Powless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0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waterborne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951348"/>
            <a:ext cx="3629297" cy="3742442"/>
          </a:xfrm>
        </p:spPr>
        <p:txBody>
          <a:bodyPr numCol="1">
            <a:normAutofit fontScale="62500" lnSpcReduction="20000"/>
          </a:bodyPr>
          <a:lstStyle/>
          <a:p>
            <a:pPr fontAlgn="base"/>
            <a:r>
              <a:rPr lang="en-US" dirty="0"/>
              <a:t>If huge Antarctic glaciers crumble, could see </a:t>
            </a:r>
            <a:r>
              <a:rPr lang="en-US" b="1" dirty="0"/>
              <a:t>3.35m (11 ft) sea level rise </a:t>
            </a:r>
            <a:r>
              <a:rPr lang="en-US" dirty="0"/>
              <a:t>in a few decades. Imagine </a:t>
            </a:r>
            <a:r>
              <a:rPr lang="en-US" b="1" dirty="0"/>
              <a:t>flooding in coastal cities </a:t>
            </a:r>
            <a:r>
              <a:rPr lang="en-US" dirty="0"/>
              <a:t>like Halifax. </a:t>
            </a:r>
            <a:r>
              <a:rPr lang="en-US" sz="1600" dirty="0"/>
              <a:t>(Sci. Am., Feb 2019)​</a:t>
            </a:r>
          </a:p>
          <a:p>
            <a:pPr fontAlgn="base"/>
            <a:r>
              <a:rPr lang="en-US" dirty="0"/>
              <a:t>Flooding, sewer overflow can release harmful organisms; e.g., fecal bacteria. ​</a:t>
            </a:r>
          </a:p>
          <a:p>
            <a:pPr fontAlgn="base"/>
            <a:r>
              <a:rPr lang="en-US" dirty="0"/>
              <a:t>Warmer water permits more microbes' survival.  ​</a:t>
            </a:r>
          </a:p>
        </p:txBody>
      </p:sp>
      <p:pic>
        <p:nvPicPr>
          <p:cNvPr id="5122" name="Picture 2" descr="/var/folders/1p/4bk6tv7n2kd4mrpssmnb_jc00000gq/T/com.microsoft.Powerpoint/WebArchiveCopyPasteTempFiles/2Q==">
            <a:extLst>
              <a:ext uri="{FF2B5EF4-FFF2-40B4-BE49-F238E27FC236}">
                <a16:creationId xmlns:a16="http://schemas.microsoft.com/office/drawing/2014/main" xmlns="" id="{233FB2DF-CD94-AB4C-97BA-BD359D00C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3" t="12787" r="19162" b="29559"/>
          <a:stretch/>
        </p:blipFill>
        <p:spPr bwMode="auto">
          <a:xfrm>
            <a:off x="4791891" y="1739885"/>
            <a:ext cx="7400109" cy="39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CBF2A-865C-A64A-9178-38069E9B5712}"/>
              </a:ext>
            </a:extLst>
          </p:cNvPr>
          <p:cNvSpPr/>
          <p:nvPr/>
        </p:nvSpPr>
        <p:spPr>
          <a:xfrm>
            <a:off x="4726576" y="5693790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DVIDSHUB on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2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Health impacts of climate change: mosquitos and ticks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53498" y="2081976"/>
            <a:ext cx="5003074" cy="3742442"/>
          </a:xfrm>
        </p:spPr>
        <p:txBody>
          <a:bodyPr numCol="1">
            <a:normAutofit fontScale="77500" lnSpcReduction="20000"/>
          </a:bodyPr>
          <a:lstStyle/>
          <a:p>
            <a:pPr fontAlgn="base"/>
            <a:r>
              <a:rPr lang="en-US" dirty="0"/>
              <a:t>More </a:t>
            </a:r>
            <a:r>
              <a:rPr lang="en-US" b="1" dirty="0"/>
              <a:t>West Nile virus </a:t>
            </a:r>
            <a:r>
              <a:rPr lang="en-US" dirty="0"/>
              <a:t>predicted in Canada due to higher temperature and more grassland, which foster mosquito growth. </a:t>
            </a:r>
            <a:r>
              <a:rPr lang="en-US" sz="1600" dirty="0"/>
              <a:t>(Chen, C.C. et al 2013, </a:t>
            </a:r>
            <a:r>
              <a:rPr lang="en-US" sz="1600" dirty="0" err="1"/>
              <a:t>Intern.J</a:t>
            </a:r>
            <a:r>
              <a:rPr lang="en-US" sz="1600" dirty="0"/>
              <a:t>. Environ. Res. and Public Health)​</a:t>
            </a:r>
          </a:p>
          <a:p>
            <a:pPr fontAlgn="base"/>
            <a:r>
              <a:rPr lang="en-US" b="1" dirty="0"/>
              <a:t>Lyme disease </a:t>
            </a:r>
            <a:r>
              <a:rPr lang="en-US" dirty="0"/>
              <a:t>expected to increase due to rising tick population attributed to milder weather. (Winter now less lethal to them.) </a:t>
            </a:r>
            <a:r>
              <a:rPr lang="en-US" sz="1400" dirty="0"/>
              <a:t>(Leighton, P.A. et al 2012 </a:t>
            </a:r>
            <a:r>
              <a:rPr lang="en-US" sz="1400" dirty="0" err="1"/>
              <a:t>J.Appl.Ecol</a:t>
            </a:r>
            <a:r>
              <a:rPr lang="en-US" sz="1400" dirty="0"/>
              <a:t>) ​</a:t>
            </a:r>
          </a:p>
        </p:txBody>
      </p:sp>
      <p:pic>
        <p:nvPicPr>
          <p:cNvPr id="6146" name="Picture 2" descr="/var/folders/1p/4bk6tv7n2kd4mrpssmnb_jc00000gq/T/com.microsoft.Powerpoint/WebArchiveCopyPasteTempFiles/Z">
            <a:extLst>
              <a:ext uri="{FF2B5EF4-FFF2-40B4-BE49-F238E27FC236}">
                <a16:creationId xmlns:a16="http://schemas.microsoft.com/office/drawing/2014/main" xmlns="" id="{EFF7B52F-10F1-DB46-A182-453BCFD53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1" t="20000" r="7258" b="-115"/>
          <a:stretch/>
        </p:blipFill>
        <p:spPr bwMode="auto">
          <a:xfrm>
            <a:off x="0" y="2081976"/>
            <a:ext cx="6560634" cy="43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6D3403-5B24-FE43-8785-4A437A83E9C0}"/>
              </a:ext>
            </a:extLst>
          </p:cNvPr>
          <p:cNvSpPr/>
          <p:nvPr/>
        </p:nvSpPr>
        <p:spPr>
          <a:xfrm>
            <a:off x="-39189" y="6413863"/>
            <a:ext cx="357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Photo: </a:t>
            </a:r>
            <a:r>
              <a:rPr lang="en-CA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Ngari.Norway</a:t>
            </a:r>
            <a:r>
              <a:rPr lang="en-CA" sz="1000" dirty="0">
                <a:latin typeface="Calibri" panose="020F0502020204030204" pitchFamily="34" charset="0"/>
                <a:cs typeface="Calibri" panose="020F0502020204030204" pitchFamily="34" charset="0"/>
              </a:rPr>
              <a:t> on Wikimedia commons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8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SF">
      <a:dk1>
        <a:srgbClr val="07272C"/>
      </a:dk1>
      <a:lt1>
        <a:srgbClr val="FFFFFF"/>
      </a:lt1>
      <a:dk2>
        <a:srgbClr val="005F86"/>
      </a:dk2>
      <a:lt2>
        <a:srgbClr val="7F9C90"/>
      </a:lt2>
      <a:accent1>
        <a:srgbClr val="7BAFD3"/>
      </a:accent1>
      <a:accent2>
        <a:srgbClr val="A7E6D7"/>
      </a:accent2>
      <a:accent3>
        <a:srgbClr val="C5003E"/>
      </a:accent3>
      <a:accent4>
        <a:srgbClr val="BDAC38"/>
      </a:accent4>
      <a:accent5>
        <a:srgbClr val="005F86"/>
      </a:accent5>
      <a:accent6>
        <a:srgbClr val="7BAFD3"/>
      </a:accent6>
      <a:hlink>
        <a:srgbClr val="005F86"/>
      </a:hlink>
      <a:folHlink>
        <a:srgbClr val="7BAFD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F-slideshow-template" id="{66392355-BDE9-42D8-A456-4B8AB44DAF96}" vid="{ED85FA01-4AE9-4481-9130-006C75CF22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B13CAB37014489DBE87CAE4FE7BBF" ma:contentTypeVersion="10" ma:contentTypeDescription="Create a new document." ma:contentTypeScope="" ma:versionID="cee64600fa00eb89f147290f9da9bb8e">
  <xsd:schema xmlns:xsd="http://www.w3.org/2001/XMLSchema" xmlns:xs="http://www.w3.org/2001/XMLSchema" xmlns:p="http://schemas.microsoft.com/office/2006/metadata/properties" xmlns:ns2="adceb9d2-f655-4130-bf1a-4f3d6e540dc8" xmlns:ns3="78fb07ea-aebc-4ac7-96f8-e0f7fabba463" targetNamespace="http://schemas.microsoft.com/office/2006/metadata/properties" ma:root="true" ma:fieldsID="d281393f83c3c00b724520e5c6d4aa4d" ns2:_="" ns3:_="">
    <xsd:import namespace="adceb9d2-f655-4130-bf1a-4f3d6e540dc8"/>
    <xsd:import namespace="78fb07ea-aebc-4ac7-96f8-e0f7fabba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eb9d2-f655-4130-bf1a-4f3d6e540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b07ea-aebc-4ac7-96f8-e0f7fabba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12264-48E3-4CDD-BC1C-6CB25F2C2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eb9d2-f655-4130-bf1a-4f3d6e540dc8"/>
    <ds:schemaRef ds:uri="78fb07ea-aebc-4ac7-96f8-e0f7fabba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93877-E703-457D-8E13-CCF13956E6E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78fb07ea-aebc-4ac7-96f8-e0f7fabba463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adceb9d2-f655-4130-bf1a-4f3d6e540dc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F6EC5A-7B0C-411E-A363-0229A27DF5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slideshow template-pls download a copy-171107</Template>
  <TotalTime>1686</TotalTime>
  <Words>472</Words>
  <Application>Microsoft Office PowerPoint</Application>
  <PresentationFormat>Custom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Mobilizing Nurses For Climate Action: What you can do about the climate crisis</vt:lpstr>
      <vt:lpstr>Overview</vt:lpstr>
      <vt:lpstr>Students as environmental advocates</vt:lpstr>
      <vt:lpstr>Overview of climate change</vt:lpstr>
      <vt:lpstr>Timelines for mitigation action</vt:lpstr>
      <vt:lpstr>Timelines for mitigation action</vt:lpstr>
      <vt:lpstr>Health impacts of climate change: air and heat</vt:lpstr>
      <vt:lpstr>Health impacts of climate change: waterborne disease</vt:lpstr>
      <vt:lpstr>Health impacts of climate change: mosquitos and ticks</vt:lpstr>
      <vt:lpstr>A new tool for nurses – The Climate Crisis – NEJM  Aug 22, 2019</vt:lpstr>
      <vt:lpstr>Climate solutions</vt:lpstr>
      <vt:lpstr>RNAO’s Federal Election Platform</vt:lpstr>
      <vt:lpstr>How YOU can help</vt:lpstr>
      <vt:lpstr>Make It Better OPHA Campaign</vt:lpstr>
      <vt:lpstr>Slide 15</vt:lpstr>
      <vt:lpstr>On October 21, be sure to vote!</vt:lpstr>
      <vt:lpstr> Text VOTE19 to 39 39 39</vt:lpstr>
      <vt:lpstr>Advocacy Action Toolkit</vt:lpstr>
      <vt:lpstr>Thank you!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Glauser</dc:creator>
  <cp:lastModifiedBy>CarrieS</cp:lastModifiedBy>
  <cp:revision>27</cp:revision>
  <dcterms:created xsi:type="dcterms:W3CDTF">2018-01-15T23:16:59Z</dcterms:created>
  <dcterms:modified xsi:type="dcterms:W3CDTF">2019-09-25T23:16:50Z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0x010100172B13CAB37014489DBE87CAE4FE7BBF</vt:lpwstr>
  </property>
</Properties>
</file>